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6" r:id="rId4"/>
    <p:sldId id="27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90" r:id="rId13"/>
    <p:sldId id="293" r:id="rId14"/>
    <p:sldId id="295" r:id="rId15"/>
    <p:sldId id="291" r:id="rId16"/>
    <p:sldId id="296" r:id="rId17"/>
    <p:sldId id="29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77" autoAdjust="0"/>
  </p:normalViewPr>
  <p:slideViewPr>
    <p:cSldViewPr snapToGrid="0">
      <p:cViewPr>
        <p:scale>
          <a:sx n="75" d="100"/>
          <a:sy n="75" d="100"/>
        </p:scale>
        <p:origin x="173" y="17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052A7-A209-C48B-B66E-F8C524F4E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CCC4D3-0F2E-55F6-C3D7-D3FA06DFD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0CF65-38EB-A3DB-8E64-5AFFEB8BD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0BFC4E-2D8A-2942-83E4-BA49D43D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AD3D0D-6430-AE6E-053A-A6725AE4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53CA6-1F77-2CC5-6A6D-EE070461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C7C389-DD91-9546-D0FA-3A4A6826B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C59773-B173-ED33-ECAC-4CD4DAAE3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5E19F-4BAE-C0C7-92AF-9816F0682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17A5B3-D3D2-50E9-251E-C7AEFC43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34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366E82-33AA-7E3D-23ED-CF014F3BE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4EB26A-9C80-6EC9-8CC8-6FD894DF5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12190-5BD8-9C07-1910-A3B1D554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1D3FC4-E0BB-5A7D-D668-B97F0E70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9FF3C-BFC4-2654-06D8-B8F6D63F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61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D57B9-F62D-7948-B8F0-D0CF0391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56D900-DF78-11B0-CD66-3C1CFB0F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E3E335-A4DA-6DBD-92D0-D6FE53BA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13F24D-2C98-6F40-2352-8E63DD16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389A4-AE6E-40A4-FB2C-5603BA4B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70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83A44-4285-31BC-10A3-75D0F520D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BC141-61D2-85F7-2FDD-8997DB704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E69A6-5067-3F10-0972-1B03F5F6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2BB920-22D4-3085-A999-CF346B40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33DE0-5CC9-A620-A015-D7ACB0E8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83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AB59C-9F4D-D95E-5194-09A74311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3C183-CDFF-B8F6-5C2C-B6578EC08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D9A9C1-4A62-A1E8-D2E3-E3862A74B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42414B-8F06-5F69-0FF2-ACE427953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EB7E0C-E264-5CB3-B87A-A3952553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842140-6EB0-CE3F-7F80-3ADA0FDB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3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7B97D-1F84-A0B7-530F-7DA82601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A57F9-3B75-D6DC-E2A3-2237AF80A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0305C3-7841-E783-3267-8DB35C0D0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76B615-1BE4-120A-B2F4-7EC7B5EB6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6FEE9A-6E2C-C400-A84E-BD4724745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DAAFA-B978-0049-1B1E-6B0182C4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491587-EC6F-5DA8-290E-A97DF71B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7D5835-8F36-59F3-ABFA-CF2E31D7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63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58CEE-BF36-967F-3611-2398AEB8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469251-A065-6EF0-C6A3-FEF9F72B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58A7E-DEF8-84C1-EA2F-265B0E27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ECBD4F-9599-7395-7086-39B295DB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25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E49EF6-4FE6-6978-6A8A-F074F9B3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5D52F5-28C7-53C5-ACD7-F04EB58F2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AE0D9-16D1-85C4-CE5E-B53030F8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2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6B679-C789-91F6-7794-836A464D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A9994-8EB8-804D-830F-4A45F0E91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C6863F-D4E0-59EC-E393-C2BD7F2C2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4A3299-D51C-271C-BEA2-98E4C671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A5E6EA-1294-3943-5EB2-970BBBC2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79F231-4077-7A17-B9C4-A63E9BEB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3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54486-4F07-ECC3-BC1E-3E0703A2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9624F7-5447-1BBE-EA25-FA16F768A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24B0B8-DBB7-BDEA-F11D-407002C6E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28B815-05D0-AA93-BEB1-712090744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177AD9-87C0-3E9D-DB4F-F36DCD99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D7CAFE-ABDE-61EA-13EB-CCCC0938D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93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C05FDF-83E3-C8F0-5CD1-69419934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8364F2-581A-EDCB-76F9-57FE022F2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DCC10-9A47-5D73-93F6-FB2266479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C8B04-4A5B-410A-84FB-6AACCFCCEF3E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54690-C26D-4CB3-7303-4EDD611BA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78DEDE-CFC6-8D37-5769-5EAA74016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8F8C4-4EBD-4A80-AD6F-1D5BBA12C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E3A601-4937-5FC1-0662-AEEB93B62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0ADB51-60A2-2617-3600-A6CFCCC558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E58B9B-9C08-59EE-AF96-C5D9C9728B53}"/>
              </a:ext>
            </a:extLst>
          </p:cNvPr>
          <p:cNvSpPr/>
          <p:nvPr/>
        </p:nvSpPr>
        <p:spPr>
          <a:xfrm>
            <a:off x="0" y="2076856"/>
            <a:ext cx="12192000" cy="270428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13289-69A4-9152-A3C9-0FC55AE97F3B}"/>
              </a:ext>
            </a:extLst>
          </p:cNvPr>
          <p:cNvSpPr txBox="1"/>
          <p:nvPr/>
        </p:nvSpPr>
        <p:spPr>
          <a:xfrm>
            <a:off x="1306632" y="3171218"/>
            <a:ext cx="953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비디오 게임 트렌드 분석 및 다음분기 </a:t>
            </a:r>
            <a:r>
              <a:rPr lang="ko-KR" altLang="en-US" sz="3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설계</a:t>
            </a:r>
            <a:endParaRPr lang="ko-KR" altLang="en-US" sz="3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5D5B8-FE28-F9A8-DCE5-48B64B96B001}"/>
              </a:ext>
            </a:extLst>
          </p:cNvPr>
          <p:cNvSpPr txBox="1"/>
          <p:nvPr/>
        </p:nvSpPr>
        <p:spPr>
          <a:xfrm>
            <a:off x="10139835" y="4325567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AI_18_</a:t>
            </a:r>
            <a:r>
              <a:rPr lang="ko-KR" altLang="en-US" sz="2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박상영</a:t>
            </a:r>
          </a:p>
        </p:txBody>
      </p:sp>
    </p:spTree>
    <p:extLst>
      <p:ext uri="{BB962C8B-B14F-4D97-AF65-F5344CB8AC3E}">
        <p14:creationId xmlns:p14="http://schemas.microsoft.com/office/powerpoint/2010/main" val="1232024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6311D6-C74F-DFC7-FBC5-67A225400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66DE85-FB25-2EC8-7C5B-1FA32EBA6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1281757"/>
            <a:ext cx="10749280" cy="24492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51500E-D052-51D6-E448-D2C933D7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2" y="4023804"/>
            <a:ext cx="10776936" cy="2546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5C390-2066-BEAE-2F99-B4F3B9567015}"/>
              </a:ext>
            </a:extLst>
          </p:cNvPr>
          <p:cNvSpPr txBox="1"/>
          <p:nvPr/>
        </p:nvSpPr>
        <p:spPr>
          <a:xfrm>
            <a:off x="357418" y="514588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트렌드 기준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장르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2382474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6311D6-C74F-DFC7-FBC5-67A225400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66BFA3-83D3-4412-9A05-C5AAAB9CE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77" y="1096645"/>
            <a:ext cx="6334246" cy="1895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3552C1-2C24-4E37-B54B-F2A53D3BF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356" y="3992589"/>
            <a:ext cx="6397287" cy="19713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235E51-6C33-C48C-4EFE-54BF9C1CF75C}"/>
              </a:ext>
            </a:extLst>
          </p:cNvPr>
          <p:cNvSpPr/>
          <p:nvPr/>
        </p:nvSpPr>
        <p:spPr>
          <a:xfrm>
            <a:off x="0" y="3159760"/>
            <a:ext cx="12192000" cy="57912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38141-5DED-25A5-AE6C-03AEDC76DF02}"/>
              </a:ext>
            </a:extLst>
          </p:cNvPr>
          <p:cNvSpPr txBox="1"/>
          <p:nvPr/>
        </p:nvSpPr>
        <p:spPr>
          <a:xfrm>
            <a:off x="2125859" y="3276600"/>
            <a:ext cx="794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이원분산분석 실시결과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년도별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플렛폼의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F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P&lt;0.05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차이가 난다고 볼 수 있다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A8E31-8B5B-7A41-F68A-BF82B6A7C065}"/>
              </a:ext>
            </a:extLst>
          </p:cNvPr>
          <p:cNvSpPr txBox="1"/>
          <p:nvPr/>
        </p:nvSpPr>
        <p:spPr>
          <a:xfrm>
            <a:off x="357418" y="514588"/>
            <a:ext cx="4735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년도별로 트렌드가 존재하는가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415853-69A4-AC8E-D4C9-A854C4EFBBA0}"/>
              </a:ext>
            </a:extLst>
          </p:cNvPr>
          <p:cNvSpPr/>
          <p:nvPr/>
        </p:nvSpPr>
        <p:spPr>
          <a:xfrm>
            <a:off x="-3062" y="6156960"/>
            <a:ext cx="12192000" cy="57912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F10D2-BDD8-053E-FAE3-227CB09F29E7}"/>
              </a:ext>
            </a:extLst>
          </p:cNvPr>
          <p:cNvSpPr txBox="1"/>
          <p:nvPr/>
        </p:nvSpPr>
        <p:spPr>
          <a:xfrm>
            <a:off x="2122797" y="6273800"/>
            <a:ext cx="774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이원분산분석 실시결과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년도별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장르의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F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P&lt;0.05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차이가 난다고 볼 수 있다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02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2FE059-2394-A9B5-52F8-D8AAA81E6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6249B1-8B6C-8EDB-13B6-A2D8C57B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86" y="1341769"/>
            <a:ext cx="10967496" cy="3482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3BCA4-3820-2EB6-AE8A-10B28AF4C656}"/>
              </a:ext>
            </a:extLst>
          </p:cNvPr>
          <p:cNvSpPr txBox="1"/>
          <p:nvPr/>
        </p:nvSpPr>
        <p:spPr>
          <a:xfrm>
            <a:off x="357418" y="514588"/>
            <a:ext cx="4322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인기 있는 게임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출고율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A8A842-0657-A3AD-E98B-88E98A07D5FE}"/>
              </a:ext>
            </a:extLst>
          </p:cNvPr>
          <p:cNvSpPr/>
          <p:nvPr/>
        </p:nvSpPr>
        <p:spPr>
          <a:xfrm>
            <a:off x="6800" y="5567680"/>
            <a:ext cx="12192000" cy="57912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4E8CA-59EC-189F-B427-2F9A29BD4DF8}"/>
              </a:ext>
            </a:extLst>
          </p:cNvPr>
          <p:cNvSpPr txBox="1"/>
          <p:nvPr/>
        </p:nvSpPr>
        <p:spPr>
          <a:xfrm>
            <a:off x="534609" y="5684520"/>
            <a:ext cx="1113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가장인기 있는 게임은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2006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출시된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Wii Sports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이다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닌텐도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Wii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출시된 해이면서 폭발적으로 인기를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누린것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같다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26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2FE059-2394-A9B5-52F8-D8AAA81E6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32B05-3F6D-FE4B-B300-E5C77F651260}"/>
              </a:ext>
            </a:extLst>
          </p:cNvPr>
          <p:cNvSpPr txBox="1"/>
          <p:nvPr/>
        </p:nvSpPr>
        <p:spPr>
          <a:xfrm>
            <a:off x="357418" y="514588"/>
            <a:ext cx="4947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인기 있는 게임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지역별 인기게임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7231AB-FAC1-9B6B-D546-49CFB1FA2883}"/>
              </a:ext>
            </a:extLst>
          </p:cNvPr>
          <p:cNvSpPr/>
          <p:nvPr/>
        </p:nvSpPr>
        <p:spPr>
          <a:xfrm>
            <a:off x="624840" y="1148080"/>
            <a:ext cx="10942320" cy="538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25B85E-EE5A-2A5C-0736-8B9FB7AFF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11"/>
          <a:stretch/>
        </p:blipFill>
        <p:spPr>
          <a:xfrm>
            <a:off x="1529900" y="1198938"/>
            <a:ext cx="3914614" cy="25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C538DF-6854-403C-9894-1928FFAEF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508" y="1198938"/>
            <a:ext cx="3644627" cy="25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138EE1-46DF-D640-F020-2FF2F16DB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89" y="3855147"/>
            <a:ext cx="5628371" cy="25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2B762A-5713-4BF6-F225-237FEFE69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800" y="3814507"/>
            <a:ext cx="473625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4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2FE059-2394-A9B5-52F8-D8AAA81E6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88FCF-BB21-122A-F8E5-96CD8F3C7D2D}"/>
              </a:ext>
            </a:extLst>
          </p:cNvPr>
          <p:cNvSpPr txBox="1"/>
          <p:nvPr/>
        </p:nvSpPr>
        <p:spPr>
          <a:xfrm>
            <a:off x="357418" y="514588"/>
            <a:ext cx="536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인기 있는 게임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지역별 인기 플렛폼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790D9E-6F81-4AC5-BCC2-FF8F5B377B85}"/>
              </a:ext>
            </a:extLst>
          </p:cNvPr>
          <p:cNvSpPr/>
          <p:nvPr/>
        </p:nvSpPr>
        <p:spPr>
          <a:xfrm>
            <a:off x="624840" y="1076960"/>
            <a:ext cx="10942320" cy="538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6940BA-A954-E2C3-A263-C10FB291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624" y="1224915"/>
            <a:ext cx="3162300" cy="2295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588520-06AE-B71D-C97C-8C6989721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00" y="1190625"/>
            <a:ext cx="3171825" cy="2238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D41D94-5622-2E25-F4E6-787BE50B1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322" y="4026379"/>
            <a:ext cx="4257675" cy="2295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1864B7-B0D7-ED01-1129-41A8D104A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277" y="4002627"/>
            <a:ext cx="32194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42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E82A27-6ED9-AB27-FF45-23A059DEA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" b="127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714C7-A277-234B-639F-DBA28B7E956F}"/>
              </a:ext>
            </a:extLst>
          </p:cNvPr>
          <p:cNvSpPr txBox="1"/>
          <p:nvPr/>
        </p:nvSpPr>
        <p:spPr>
          <a:xfrm>
            <a:off x="600088" y="145438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비디오 게임 지역별 선호도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8F5CF-C46F-3B7E-4771-CC2272B9EC9B}"/>
              </a:ext>
            </a:extLst>
          </p:cNvPr>
          <p:cNvSpPr txBox="1"/>
          <p:nvPr/>
        </p:nvSpPr>
        <p:spPr>
          <a:xfrm>
            <a:off x="357418" y="514588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인사이트 도출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53192B-0971-DA06-4BAA-F7BB303FD371}"/>
              </a:ext>
            </a:extLst>
          </p:cNvPr>
          <p:cNvSpPr txBox="1"/>
          <p:nvPr/>
        </p:nvSpPr>
        <p:spPr>
          <a:xfrm>
            <a:off x="681368" y="4248388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비디오 </a:t>
            </a:r>
            <a:r>
              <a:rPr lang="ko-KR" altLang="en-US"/>
              <a:t>게임 트렌드 여부</a:t>
            </a:r>
            <a:endParaRPr lang="ko-KR" altLang="en-US" dirty="0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094540AF-86E3-4B22-EA8D-E6A5B480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337525"/>
              </p:ext>
            </p:extLst>
          </p:nvPr>
        </p:nvGraphicFramePr>
        <p:xfrm>
          <a:off x="1239519" y="1964266"/>
          <a:ext cx="9712962" cy="1963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566">
                  <a:extLst>
                    <a:ext uri="{9D8B030D-6E8A-4147-A177-3AD203B41FA5}">
                      <a16:colId xmlns:a16="http://schemas.microsoft.com/office/drawing/2014/main" val="3472965442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5167092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2412701489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1077576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3564981721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1053337679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4086445124"/>
                    </a:ext>
                  </a:extLst>
                </a:gridCol>
              </a:tblGrid>
              <a:tr h="249155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선호 플랫폼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선호 장르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894717"/>
                  </a:ext>
                </a:extLst>
              </a:tr>
              <a:tr h="2491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456424"/>
                  </a:ext>
                </a:extLst>
              </a:tr>
              <a:tr h="2135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PlayStation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Nintendo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Xbox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Action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Sport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Shooter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356069"/>
                  </a:ext>
                </a:extLst>
              </a:tr>
              <a:tr h="2135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북미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Xbox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PlayStation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Nintendo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Action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Sport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Shooter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748213"/>
                  </a:ext>
                </a:extLst>
              </a:tr>
              <a:tr h="288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유럽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PlayStation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Xbox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Nintendo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Action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Sport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Shooter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70947"/>
                  </a:ext>
                </a:extLst>
              </a:tr>
              <a:tr h="288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Nintendo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PlayStation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Role-Playing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Action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Sports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71109"/>
                  </a:ext>
                </a:extLst>
              </a:tr>
              <a:tr h="288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그외지역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PlayStation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Nintendo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Xbox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Action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Sport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Shooter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061720"/>
                  </a:ext>
                </a:extLst>
              </a:tr>
            </a:tbl>
          </a:graphicData>
        </a:graphic>
      </p:graphicFrame>
      <p:graphicFrame>
        <p:nvGraphicFramePr>
          <p:cNvPr id="22" name="표 20">
            <a:extLst>
              <a:ext uri="{FF2B5EF4-FFF2-40B4-BE49-F238E27FC236}">
                <a16:creationId xmlns:a16="http://schemas.microsoft.com/office/drawing/2014/main" id="{E09BBC5C-F97B-6C17-163A-91EB4CABC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025881"/>
              </p:ext>
            </p:extLst>
          </p:nvPr>
        </p:nvGraphicFramePr>
        <p:xfrm>
          <a:off x="1239519" y="4788746"/>
          <a:ext cx="8325396" cy="837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566">
                  <a:extLst>
                    <a:ext uri="{9D8B030D-6E8A-4147-A177-3AD203B41FA5}">
                      <a16:colId xmlns:a16="http://schemas.microsoft.com/office/drawing/2014/main" val="3472965442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5167092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2412701489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1077576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3564981721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1053337679"/>
                    </a:ext>
                  </a:extLst>
                </a:gridCol>
              </a:tblGrid>
              <a:tr h="2135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1990~1955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1995~2000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2000~2005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2005~2010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2010~2015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356069"/>
                  </a:ext>
                </a:extLst>
              </a:tr>
              <a:tr h="2135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Platform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Sport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Action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Action&amp;Sport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Action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748213"/>
                  </a:ext>
                </a:extLst>
              </a:tr>
              <a:tr h="2887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플랫폼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Nintendo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PlayStation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PlayStation2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Nintendo</a:t>
                      </a:r>
                      <a:r>
                        <a:rPr lang="ko-KR" altLang="en-US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Wii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PlayStation3</a:t>
                      </a:r>
                      <a:endParaRPr lang="ko-KR" altLang="en-US" sz="12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70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04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E82A27-6ED9-AB27-FF45-23A059DEA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" b="127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714C7-A277-234B-639F-DBA28B7E956F}"/>
              </a:ext>
            </a:extLst>
          </p:cNvPr>
          <p:cNvSpPr txBox="1"/>
          <p:nvPr/>
        </p:nvSpPr>
        <p:spPr>
          <a:xfrm>
            <a:off x="600088" y="14543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인기게임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8F5CF-C46F-3B7E-4771-CC2272B9EC9B}"/>
              </a:ext>
            </a:extLst>
          </p:cNvPr>
          <p:cNvSpPr txBox="1"/>
          <p:nvPr/>
        </p:nvSpPr>
        <p:spPr>
          <a:xfrm>
            <a:off x="357418" y="514588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인사이트 도출</a:t>
            </a:r>
          </a:p>
        </p:txBody>
      </p:sp>
      <p:graphicFrame>
        <p:nvGraphicFramePr>
          <p:cNvPr id="2" name="표 20">
            <a:extLst>
              <a:ext uri="{FF2B5EF4-FFF2-40B4-BE49-F238E27FC236}">
                <a16:creationId xmlns:a16="http://schemas.microsoft.com/office/drawing/2014/main" id="{8C4F5073-3736-C29A-454F-59ABBA8BC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321"/>
              </p:ext>
            </p:extLst>
          </p:nvPr>
        </p:nvGraphicFramePr>
        <p:xfrm>
          <a:off x="355598" y="2248747"/>
          <a:ext cx="11480803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846">
                  <a:extLst>
                    <a:ext uri="{9D8B030D-6E8A-4147-A177-3AD203B41FA5}">
                      <a16:colId xmlns:a16="http://schemas.microsoft.com/office/drawing/2014/main" val="3472965442"/>
                    </a:ext>
                  </a:extLst>
                </a:gridCol>
                <a:gridCol w="3294319">
                  <a:extLst>
                    <a:ext uri="{9D8B030D-6E8A-4147-A177-3AD203B41FA5}">
                      <a16:colId xmlns:a16="http://schemas.microsoft.com/office/drawing/2014/main" val="5167092"/>
                    </a:ext>
                  </a:extLst>
                </a:gridCol>
                <a:gridCol w="3294319">
                  <a:extLst>
                    <a:ext uri="{9D8B030D-6E8A-4147-A177-3AD203B41FA5}">
                      <a16:colId xmlns:a16="http://schemas.microsoft.com/office/drawing/2014/main" val="2412701489"/>
                    </a:ext>
                  </a:extLst>
                </a:gridCol>
                <a:gridCol w="3294319">
                  <a:extLst>
                    <a:ext uri="{9D8B030D-6E8A-4147-A177-3AD203B41FA5}">
                      <a16:colId xmlns:a16="http://schemas.microsoft.com/office/drawing/2014/main" val="1077576"/>
                    </a:ext>
                  </a:extLst>
                </a:gridCol>
              </a:tblGrid>
              <a:tr h="347859">
                <a:tc rowSpan="2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인기게임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894717"/>
                  </a:ext>
                </a:extLst>
              </a:tr>
              <a:tr h="347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r>
                        <a:rPr lang="ko-KR" altLang="en-US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45642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Wii Sports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Grand Theft Auto 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Mario Kart Wii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356069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북미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Wii Sports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Grand Theft Auto 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Call of Duty: Black 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748213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유럽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Wii Sports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Grand Theft Auto 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Mario Kart Wii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70947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Pokemon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 Red/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Pokemon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 Blue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Pokemon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 Gold/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Pokemon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 Silver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New Super Mario Bros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71109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그외지역</a:t>
                      </a:r>
                      <a:endParaRPr lang="ko-KR" altLang="en-US" sz="1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Grand Theft Auto: San Andreas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Wii Sports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Grand Theft Auto 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061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5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E82A27-6ED9-AB27-FF45-23A059DEA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" b="127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A3C97-AD3C-4D8D-5C03-785955398AF2}"/>
              </a:ext>
            </a:extLst>
          </p:cNvPr>
          <p:cNvSpPr txBox="1"/>
          <p:nvPr/>
        </p:nvSpPr>
        <p:spPr>
          <a:xfrm>
            <a:off x="357418" y="514588"/>
            <a:ext cx="2893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다음분기 게임 설계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B9BE8A-2554-1DB5-CD1C-3853E0B4CA14}"/>
              </a:ext>
            </a:extLst>
          </p:cNvPr>
          <p:cNvGrpSpPr/>
          <p:nvPr/>
        </p:nvGrpSpPr>
        <p:grpSpPr>
          <a:xfrm>
            <a:off x="497840" y="1606788"/>
            <a:ext cx="2428240" cy="4157821"/>
            <a:chOff x="497840" y="1606788"/>
            <a:chExt cx="2428240" cy="41578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6AECA-9B8B-76E6-9784-45B3C74C8863}"/>
                </a:ext>
              </a:extLst>
            </p:cNvPr>
            <p:cNvSpPr txBox="1"/>
            <p:nvPr/>
          </p:nvSpPr>
          <p:spPr>
            <a:xfrm>
              <a:off x="648208" y="5518388"/>
              <a:ext cx="21275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 자료 </a:t>
              </a:r>
              <a:r>
                <a:rPr lang="ko-KR" altLang="en-US" sz="10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분석년도</a:t>
              </a:r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0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다음년으로</a:t>
              </a:r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설정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600D358-76C0-E4AE-C7E5-1E5C7C4AE8AA}"/>
                </a:ext>
              </a:extLst>
            </p:cNvPr>
            <p:cNvSpPr/>
            <p:nvPr/>
          </p:nvSpPr>
          <p:spPr>
            <a:xfrm>
              <a:off x="497840" y="2072640"/>
              <a:ext cx="2428240" cy="323088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CD7CF1-D113-DE96-8F69-BD697E5D3869}"/>
                </a:ext>
              </a:extLst>
            </p:cNvPr>
            <p:cNvSpPr txBox="1"/>
            <p:nvPr/>
          </p:nvSpPr>
          <p:spPr>
            <a:xfrm>
              <a:off x="1215671" y="160678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게임분기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5165100-9E29-0E4D-BD28-8A05F07B7BA1}"/>
              </a:ext>
            </a:extLst>
          </p:cNvPr>
          <p:cNvGrpSpPr/>
          <p:nvPr/>
        </p:nvGrpSpPr>
        <p:grpSpPr>
          <a:xfrm>
            <a:off x="3359789" y="1586468"/>
            <a:ext cx="2428240" cy="4362510"/>
            <a:chOff x="3298937" y="1586468"/>
            <a:chExt cx="2428240" cy="4362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FCC66C-1C62-477B-FF1D-4CD38C0F90B0}"/>
                </a:ext>
              </a:extLst>
            </p:cNvPr>
            <p:cNvSpPr txBox="1"/>
            <p:nvPr/>
          </p:nvSpPr>
          <p:spPr>
            <a:xfrm>
              <a:off x="3398810" y="5548868"/>
              <a:ext cx="22284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2013</a:t>
              </a:r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년 출시로 급격하게 출고량이 늘고 </a:t>
              </a:r>
              <a:endParaRPr lang="en-US" altLang="ko-KR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있어서 플레이스테이션</a:t>
              </a:r>
              <a:r>
                <a:rPr lang="en-US" altLang="ko-KR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4</a:t>
              </a:r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로 설정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B127F7-F20B-D3D1-A78B-C9155979D31B}"/>
                </a:ext>
              </a:extLst>
            </p:cNvPr>
            <p:cNvSpPr/>
            <p:nvPr/>
          </p:nvSpPr>
          <p:spPr>
            <a:xfrm>
              <a:off x="3298937" y="2072640"/>
              <a:ext cx="2428240" cy="323088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7682FD-B3F6-ABC1-E356-B88967C57AE0}"/>
                </a:ext>
              </a:extLst>
            </p:cNvPr>
            <p:cNvSpPr txBox="1"/>
            <p:nvPr/>
          </p:nvSpPr>
          <p:spPr>
            <a:xfrm>
              <a:off x="4117757" y="1586468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플렛폼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1D60641-5488-034C-2760-6C446096DBB7}"/>
              </a:ext>
            </a:extLst>
          </p:cNvPr>
          <p:cNvGrpSpPr/>
          <p:nvPr/>
        </p:nvGrpSpPr>
        <p:grpSpPr>
          <a:xfrm>
            <a:off x="6221738" y="1535668"/>
            <a:ext cx="2428240" cy="4372670"/>
            <a:chOff x="6313071" y="1535668"/>
            <a:chExt cx="2428240" cy="43726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6CA24B-BCDD-917F-3F4D-0D4BF2172275}"/>
                </a:ext>
              </a:extLst>
            </p:cNvPr>
            <p:cNvSpPr txBox="1"/>
            <p:nvPr/>
          </p:nvSpPr>
          <p:spPr>
            <a:xfrm>
              <a:off x="6575649" y="5508228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북미가 출고량이 높기 때문에 선정</a:t>
              </a:r>
              <a:endParaRPr lang="en-US" altLang="ko-KR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이후 유럽</a:t>
              </a:r>
              <a:r>
                <a:rPr lang="en-US" altLang="ko-KR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일본</a:t>
              </a:r>
              <a:r>
                <a:rPr lang="en-US" altLang="ko-KR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0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그외지역</a:t>
              </a:r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출시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357D6E0-879D-CE4D-4633-945D97EB3D37}"/>
                </a:ext>
              </a:extLst>
            </p:cNvPr>
            <p:cNvSpPr/>
            <p:nvPr/>
          </p:nvSpPr>
          <p:spPr>
            <a:xfrm>
              <a:off x="6313071" y="2021840"/>
              <a:ext cx="2428240" cy="323088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E9E565-BCC5-19EB-391F-49E5ADAD0118}"/>
                </a:ext>
              </a:extLst>
            </p:cNvPr>
            <p:cNvSpPr txBox="1"/>
            <p:nvPr/>
          </p:nvSpPr>
          <p:spPr>
            <a:xfrm>
              <a:off x="7232880" y="1535668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D49757C-180F-8102-0AD6-E87D5961E5D0}"/>
              </a:ext>
            </a:extLst>
          </p:cNvPr>
          <p:cNvGrpSpPr/>
          <p:nvPr/>
        </p:nvGrpSpPr>
        <p:grpSpPr>
          <a:xfrm>
            <a:off x="9083688" y="1535668"/>
            <a:ext cx="2613216" cy="4269581"/>
            <a:chOff x="9083688" y="1535668"/>
            <a:chExt cx="2613216" cy="4269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11641F-67F6-5B85-0C39-5A07E42A95B0}"/>
                </a:ext>
              </a:extLst>
            </p:cNvPr>
            <p:cNvSpPr txBox="1"/>
            <p:nvPr/>
          </p:nvSpPr>
          <p:spPr>
            <a:xfrm>
              <a:off x="9083688" y="5559028"/>
              <a:ext cx="26132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트렌드와 증가 추세를 </a:t>
              </a:r>
              <a:r>
                <a:rPr lang="ko-KR" altLang="en-US" sz="10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볼때</a:t>
              </a:r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Shooter</a:t>
              </a:r>
              <a:r>
                <a:rPr lang="ko-KR" altLang="en-US" sz="10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장르로 선택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5C5526-A425-8816-E031-DCE0BBDCC66A}"/>
                </a:ext>
              </a:extLst>
            </p:cNvPr>
            <p:cNvSpPr/>
            <p:nvPr/>
          </p:nvSpPr>
          <p:spPr>
            <a:xfrm>
              <a:off x="9176176" y="2072640"/>
              <a:ext cx="2428240" cy="323088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76C45F-D705-6720-BA91-645246A04B94}"/>
                </a:ext>
              </a:extLst>
            </p:cNvPr>
            <p:cNvSpPr txBox="1"/>
            <p:nvPr/>
          </p:nvSpPr>
          <p:spPr>
            <a:xfrm>
              <a:off x="10095985" y="1535668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414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27C24F-AE3E-E42F-E8AA-E80E073A3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" b="110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52673-73A4-14FC-7368-03EFF89EC275}"/>
              </a:ext>
            </a:extLst>
          </p:cNvPr>
          <p:cNvSpPr txBox="1"/>
          <p:nvPr/>
        </p:nvSpPr>
        <p:spPr>
          <a:xfrm>
            <a:off x="1394499" y="3105834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비디오 게임의 </a:t>
            </a:r>
            <a:endParaRPr lang="en-US" altLang="ko-KR" dirty="0"/>
          </a:p>
          <a:p>
            <a:r>
              <a:rPr lang="ko-KR" altLang="en-US" dirty="0"/>
              <a:t>과거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90F73-0395-BB72-9F74-001568A34EC2}"/>
              </a:ext>
            </a:extLst>
          </p:cNvPr>
          <p:cNvSpPr txBox="1"/>
          <p:nvPr/>
        </p:nvSpPr>
        <p:spPr>
          <a:xfrm>
            <a:off x="4867072" y="328146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비디오 게임 트렌드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A2A5C-C151-C4B3-21E2-F63C0508B67D}"/>
              </a:ext>
            </a:extLst>
          </p:cNvPr>
          <p:cNvSpPr txBox="1"/>
          <p:nvPr/>
        </p:nvSpPr>
        <p:spPr>
          <a:xfrm>
            <a:off x="5355253" y="2240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나라별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FA60-B19E-B37A-49AD-65CF21ED8858}"/>
              </a:ext>
            </a:extLst>
          </p:cNvPr>
          <p:cNvSpPr txBox="1"/>
          <p:nvPr/>
        </p:nvSpPr>
        <p:spPr>
          <a:xfrm>
            <a:off x="5326678" y="40856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나라별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40DCF-BC1A-39A8-8419-7A5CA372A4AE}"/>
              </a:ext>
            </a:extLst>
          </p:cNvPr>
          <p:cNvSpPr txBox="1"/>
          <p:nvPr/>
        </p:nvSpPr>
        <p:spPr>
          <a:xfrm>
            <a:off x="9058857" y="313879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 분기 게임 설계</a:t>
            </a: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6E1816F-2037-07C3-50EB-F5912897C849}"/>
              </a:ext>
            </a:extLst>
          </p:cNvPr>
          <p:cNvSpPr/>
          <p:nvPr/>
        </p:nvSpPr>
        <p:spPr>
          <a:xfrm>
            <a:off x="629920" y="1463040"/>
            <a:ext cx="3738883" cy="4185920"/>
          </a:xfrm>
          <a:custGeom>
            <a:avLst/>
            <a:gdLst>
              <a:gd name="connsiteX0" fmla="*/ 0 w 3738883"/>
              <a:gd name="connsiteY0" fmla="*/ 0 h 4185920"/>
              <a:gd name="connsiteX1" fmla="*/ 3484880 w 3738883"/>
              <a:gd name="connsiteY1" fmla="*/ 0 h 4185920"/>
              <a:gd name="connsiteX2" fmla="*/ 3484880 w 3738883"/>
              <a:gd name="connsiteY2" fmla="*/ 1945638 h 4185920"/>
              <a:gd name="connsiteX3" fmla="*/ 3738883 w 3738883"/>
              <a:gd name="connsiteY3" fmla="*/ 2092960 h 4185920"/>
              <a:gd name="connsiteX4" fmla="*/ 3484880 w 3738883"/>
              <a:gd name="connsiteY4" fmla="*/ 2240282 h 4185920"/>
              <a:gd name="connsiteX5" fmla="*/ 3484880 w 3738883"/>
              <a:gd name="connsiteY5" fmla="*/ 4185920 h 4185920"/>
              <a:gd name="connsiteX6" fmla="*/ 0 w 3738883"/>
              <a:gd name="connsiteY6" fmla="*/ 4185920 h 418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8883" h="4185920">
                <a:moveTo>
                  <a:pt x="0" y="0"/>
                </a:moveTo>
                <a:lnTo>
                  <a:pt x="3484880" y="0"/>
                </a:lnTo>
                <a:lnTo>
                  <a:pt x="3484880" y="1945638"/>
                </a:lnTo>
                <a:lnTo>
                  <a:pt x="3738883" y="2092960"/>
                </a:lnTo>
                <a:lnTo>
                  <a:pt x="3484880" y="2240282"/>
                </a:lnTo>
                <a:lnTo>
                  <a:pt x="3484880" y="4185920"/>
                </a:lnTo>
                <a:lnTo>
                  <a:pt x="0" y="418592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D8CC7776-F82F-695F-490B-8444A0B7F8CD}"/>
              </a:ext>
            </a:extLst>
          </p:cNvPr>
          <p:cNvSpPr/>
          <p:nvPr/>
        </p:nvSpPr>
        <p:spPr>
          <a:xfrm>
            <a:off x="4465320" y="1463040"/>
            <a:ext cx="3713483" cy="4185920"/>
          </a:xfrm>
          <a:custGeom>
            <a:avLst/>
            <a:gdLst>
              <a:gd name="connsiteX0" fmla="*/ 0 w 3713483"/>
              <a:gd name="connsiteY0" fmla="*/ 0 h 4185920"/>
              <a:gd name="connsiteX1" fmla="*/ 3484880 w 3713483"/>
              <a:gd name="connsiteY1" fmla="*/ 0 h 4185920"/>
              <a:gd name="connsiteX2" fmla="*/ 3484880 w 3713483"/>
              <a:gd name="connsiteY2" fmla="*/ 1960370 h 4185920"/>
              <a:gd name="connsiteX3" fmla="*/ 3713483 w 3713483"/>
              <a:gd name="connsiteY3" fmla="*/ 2092960 h 4185920"/>
              <a:gd name="connsiteX4" fmla="*/ 3484880 w 3713483"/>
              <a:gd name="connsiteY4" fmla="*/ 2225550 h 4185920"/>
              <a:gd name="connsiteX5" fmla="*/ 3484880 w 3713483"/>
              <a:gd name="connsiteY5" fmla="*/ 4185920 h 4185920"/>
              <a:gd name="connsiteX6" fmla="*/ 0 w 3713483"/>
              <a:gd name="connsiteY6" fmla="*/ 4185920 h 4185920"/>
              <a:gd name="connsiteX7" fmla="*/ 0 w 3713483"/>
              <a:gd name="connsiteY7" fmla="*/ 2260907 h 4185920"/>
              <a:gd name="connsiteX8" fmla="*/ 289563 w 3713483"/>
              <a:gd name="connsiteY8" fmla="*/ 2092960 h 4185920"/>
              <a:gd name="connsiteX9" fmla="*/ 0 w 3713483"/>
              <a:gd name="connsiteY9" fmla="*/ 1925014 h 418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13483" h="4185920">
                <a:moveTo>
                  <a:pt x="0" y="0"/>
                </a:moveTo>
                <a:lnTo>
                  <a:pt x="3484880" y="0"/>
                </a:lnTo>
                <a:lnTo>
                  <a:pt x="3484880" y="1960370"/>
                </a:lnTo>
                <a:lnTo>
                  <a:pt x="3713483" y="2092960"/>
                </a:lnTo>
                <a:lnTo>
                  <a:pt x="3484880" y="2225550"/>
                </a:lnTo>
                <a:lnTo>
                  <a:pt x="3484880" y="4185920"/>
                </a:lnTo>
                <a:lnTo>
                  <a:pt x="0" y="4185920"/>
                </a:lnTo>
                <a:lnTo>
                  <a:pt x="0" y="2260907"/>
                </a:lnTo>
                <a:lnTo>
                  <a:pt x="289563" y="2092960"/>
                </a:lnTo>
                <a:lnTo>
                  <a:pt x="0" y="1925014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88DA57-A126-FA82-A624-CCB73987E28E}"/>
              </a:ext>
            </a:extLst>
          </p:cNvPr>
          <p:cNvSpPr/>
          <p:nvPr/>
        </p:nvSpPr>
        <p:spPr>
          <a:xfrm>
            <a:off x="8300720" y="1463040"/>
            <a:ext cx="3484880" cy="4185920"/>
          </a:xfrm>
          <a:custGeom>
            <a:avLst/>
            <a:gdLst>
              <a:gd name="connsiteX0" fmla="*/ 0 w 3484880"/>
              <a:gd name="connsiteY0" fmla="*/ 0 h 4185920"/>
              <a:gd name="connsiteX1" fmla="*/ 3484880 w 3484880"/>
              <a:gd name="connsiteY1" fmla="*/ 0 h 4185920"/>
              <a:gd name="connsiteX2" fmla="*/ 3484880 w 3484880"/>
              <a:gd name="connsiteY2" fmla="*/ 4185920 h 4185920"/>
              <a:gd name="connsiteX3" fmla="*/ 0 w 3484880"/>
              <a:gd name="connsiteY3" fmla="*/ 4185920 h 4185920"/>
              <a:gd name="connsiteX4" fmla="*/ 0 w 3484880"/>
              <a:gd name="connsiteY4" fmla="*/ 2246175 h 4185920"/>
              <a:gd name="connsiteX5" fmla="*/ 264163 w 3484880"/>
              <a:gd name="connsiteY5" fmla="*/ 2092960 h 4185920"/>
              <a:gd name="connsiteX6" fmla="*/ 0 w 3484880"/>
              <a:gd name="connsiteY6" fmla="*/ 1939746 h 418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4880" h="4185920">
                <a:moveTo>
                  <a:pt x="0" y="0"/>
                </a:moveTo>
                <a:lnTo>
                  <a:pt x="3484880" y="0"/>
                </a:lnTo>
                <a:lnTo>
                  <a:pt x="3484880" y="4185920"/>
                </a:lnTo>
                <a:lnTo>
                  <a:pt x="0" y="4185920"/>
                </a:lnTo>
                <a:lnTo>
                  <a:pt x="0" y="2246175"/>
                </a:lnTo>
                <a:lnTo>
                  <a:pt x="264163" y="2092960"/>
                </a:lnTo>
                <a:lnTo>
                  <a:pt x="0" y="1939746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1933FC-E801-41E0-F372-D1D54F7AEDC2}"/>
              </a:ext>
            </a:extLst>
          </p:cNvPr>
          <p:cNvSpPr txBox="1"/>
          <p:nvPr/>
        </p:nvSpPr>
        <p:spPr>
          <a:xfrm>
            <a:off x="1504537" y="3258234"/>
            <a:ext cx="178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비디오 게임의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과거 데이터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EDA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A06E47-6B2D-1728-5C5C-D1929E430EF7}"/>
              </a:ext>
            </a:extLst>
          </p:cNvPr>
          <p:cNvSpPr txBox="1"/>
          <p:nvPr/>
        </p:nvSpPr>
        <p:spPr>
          <a:xfrm>
            <a:off x="5013896" y="3433864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비디오 게임 트렌드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50525A-9E3E-8D90-2F96-92D5E97714C5}"/>
              </a:ext>
            </a:extLst>
          </p:cNvPr>
          <p:cNvSpPr txBox="1"/>
          <p:nvPr/>
        </p:nvSpPr>
        <p:spPr>
          <a:xfrm>
            <a:off x="4898480" y="194596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지역에 따른 게임장르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D14B28-286A-C31A-89F0-AD7DC8074314}"/>
              </a:ext>
            </a:extLst>
          </p:cNvPr>
          <p:cNvSpPr txBox="1"/>
          <p:nvPr/>
        </p:nvSpPr>
        <p:spPr>
          <a:xfrm>
            <a:off x="5516438" y="475617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인기 게임 분석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5A24F9-CB23-CE75-A101-7A4DEC364882}"/>
              </a:ext>
            </a:extLst>
          </p:cNvPr>
          <p:cNvSpPr txBox="1"/>
          <p:nvPr/>
        </p:nvSpPr>
        <p:spPr>
          <a:xfrm>
            <a:off x="9097908" y="3291191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다음 분기 게임 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DCBAA8-0E4D-716E-D8A9-998F212EF380}"/>
              </a:ext>
            </a:extLst>
          </p:cNvPr>
          <p:cNvSpPr txBox="1"/>
          <p:nvPr/>
        </p:nvSpPr>
        <p:spPr>
          <a:xfrm>
            <a:off x="357418" y="514588"/>
            <a:ext cx="253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분석 목적</a:t>
            </a:r>
          </a:p>
        </p:txBody>
      </p:sp>
    </p:spTree>
    <p:extLst>
      <p:ext uri="{BB962C8B-B14F-4D97-AF65-F5344CB8AC3E}">
        <p14:creationId xmlns:p14="http://schemas.microsoft.com/office/powerpoint/2010/main" val="381341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0D6783D-66C9-DFF7-AED1-C5C8803F18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" b="110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C93E43-D8A3-5BB9-C8EB-4B0B71441B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329B7-ECE7-192C-2773-6CE9840FD072}"/>
              </a:ext>
            </a:extLst>
          </p:cNvPr>
          <p:cNvSpPr txBox="1"/>
          <p:nvPr/>
        </p:nvSpPr>
        <p:spPr>
          <a:xfrm>
            <a:off x="384233" y="1141615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정보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118441-FB27-2E4D-C056-6C80335811B5}"/>
              </a:ext>
            </a:extLst>
          </p:cNvPr>
          <p:cNvSpPr txBox="1"/>
          <p:nvPr/>
        </p:nvSpPr>
        <p:spPr>
          <a:xfrm>
            <a:off x="388989" y="1546070"/>
            <a:ext cx="3219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특징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비디오게임 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년도별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매출 구분 데이터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D64584-D04F-4029-E3AA-CC12A9ECE9F5}"/>
              </a:ext>
            </a:extLst>
          </p:cNvPr>
          <p:cNvSpPr txBox="1"/>
          <p:nvPr/>
        </p:nvSpPr>
        <p:spPr>
          <a:xfrm>
            <a:off x="395042" y="1890861"/>
            <a:ext cx="38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구성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16,598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data, 10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column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 구성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BE759A2-7239-0906-2A87-2B37D800B18E}"/>
              </a:ext>
            </a:extLst>
          </p:cNvPr>
          <p:cNvSpPr/>
          <p:nvPr/>
        </p:nvSpPr>
        <p:spPr>
          <a:xfrm>
            <a:off x="8979534" y="553005"/>
            <a:ext cx="847725" cy="209550"/>
          </a:xfrm>
          <a:prstGeom prst="roundRect">
            <a:avLst>
              <a:gd name="adj" fmla="val 4722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411D2B-814D-D549-F399-483604F1EBFA}"/>
              </a:ext>
            </a:extLst>
          </p:cNvPr>
          <p:cNvSpPr txBox="1"/>
          <p:nvPr/>
        </p:nvSpPr>
        <p:spPr>
          <a:xfrm>
            <a:off x="9130725" y="53467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kern="0" spc="0" dirty="0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Name</a:t>
            </a:r>
            <a:endParaRPr lang="ko-KR" altLang="en-US" sz="1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B3F0528-1D4A-1864-150E-54851DA9FD96}"/>
              </a:ext>
            </a:extLst>
          </p:cNvPr>
          <p:cNvSpPr/>
          <p:nvPr/>
        </p:nvSpPr>
        <p:spPr>
          <a:xfrm>
            <a:off x="8979534" y="827256"/>
            <a:ext cx="847725" cy="209550"/>
          </a:xfrm>
          <a:prstGeom prst="roundRect">
            <a:avLst>
              <a:gd name="adj" fmla="val 4722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C17235-736E-D0B2-9286-42A462344ED4}"/>
              </a:ext>
            </a:extLst>
          </p:cNvPr>
          <p:cNvSpPr txBox="1"/>
          <p:nvPr/>
        </p:nvSpPr>
        <p:spPr>
          <a:xfrm>
            <a:off x="9065002" y="80892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kern="0" spc="0" dirty="0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Platform</a:t>
            </a:r>
            <a:endParaRPr lang="ko-KR" altLang="en-US" sz="1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94A9F27-39E2-8707-1FBB-8A6A5E49F53A}"/>
              </a:ext>
            </a:extLst>
          </p:cNvPr>
          <p:cNvSpPr/>
          <p:nvPr/>
        </p:nvSpPr>
        <p:spPr>
          <a:xfrm>
            <a:off x="8979534" y="1101507"/>
            <a:ext cx="847725" cy="209550"/>
          </a:xfrm>
          <a:prstGeom prst="roundRect">
            <a:avLst>
              <a:gd name="adj" fmla="val 4722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881CC2-59BD-9043-D5A9-9C2FD68AAA3A}"/>
              </a:ext>
            </a:extLst>
          </p:cNvPr>
          <p:cNvSpPr txBox="1"/>
          <p:nvPr/>
        </p:nvSpPr>
        <p:spPr>
          <a:xfrm>
            <a:off x="9182021" y="1083172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kern="0" spc="0" dirty="0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Year</a:t>
            </a:r>
            <a:endParaRPr lang="ko-KR" altLang="en-US" sz="1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95C9E2CF-7B53-8C3D-6577-A4E2BD7BD623}"/>
              </a:ext>
            </a:extLst>
          </p:cNvPr>
          <p:cNvSpPr/>
          <p:nvPr/>
        </p:nvSpPr>
        <p:spPr>
          <a:xfrm>
            <a:off x="8979534" y="1375758"/>
            <a:ext cx="847725" cy="209550"/>
          </a:xfrm>
          <a:prstGeom prst="roundRect">
            <a:avLst>
              <a:gd name="adj" fmla="val 4722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25847B-4B24-099E-3E5D-D58E34DB9D69}"/>
              </a:ext>
            </a:extLst>
          </p:cNvPr>
          <p:cNvSpPr txBox="1"/>
          <p:nvPr/>
        </p:nvSpPr>
        <p:spPr>
          <a:xfrm>
            <a:off x="9130725" y="1357423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kern="0" spc="0" dirty="0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Genre</a:t>
            </a:r>
            <a:endParaRPr lang="ko-KR" altLang="en-US" sz="1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04F8F75-246F-206F-7A25-CC76D2B82157}"/>
              </a:ext>
            </a:extLst>
          </p:cNvPr>
          <p:cNvSpPr/>
          <p:nvPr/>
        </p:nvSpPr>
        <p:spPr>
          <a:xfrm>
            <a:off x="8979534" y="1650009"/>
            <a:ext cx="847725" cy="209550"/>
          </a:xfrm>
          <a:prstGeom prst="roundRect">
            <a:avLst>
              <a:gd name="adj" fmla="val 4722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E9A98DF-D3C8-D1A8-FE9D-2C86BB5EEE11}"/>
              </a:ext>
            </a:extLst>
          </p:cNvPr>
          <p:cNvSpPr txBox="1"/>
          <p:nvPr/>
        </p:nvSpPr>
        <p:spPr>
          <a:xfrm>
            <a:off x="9044965" y="1631674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kern="0" spc="0" dirty="0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Publisher</a:t>
            </a:r>
            <a:endParaRPr lang="ko-KR" altLang="en-US" sz="1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69F05C9-1970-DB40-3827-D2AE4E897D06}"/>
              </a:ext>
            </a:extLst>
          </p:cNvPr>
          <p:cNvSpPr/>
          <p:nvPr/>
        </p:nvSpPr>
        <p:spPr>
          <a:xfrm>
            <a:off x="8979534" y="1924260"/>
            <a:ext cx="847725" cy="209550"/>
          </a:xfrm>
          <a:prstGeom prst="roundRect">
            <a:avLst>
              <a:gd name="adj" fmla="val 4722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72F69B-1FC9-21F2-D664-0C3218CF501F}"/>
              </a:ext>
            </a:extLst>
          </p:cNvPr>
          <p:cNvSpPr txBox="1"/>
          <p:nvPr/>
        </p:nvSpPr>
        <p:spPr>
          <a:xfrm>
            <a:off x="9069811" y="1905925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kern="0" spc="0" dirty="0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NA_Sale</a:t>
            </a:r>
            <a:endParaRPr lang="ko-KR" altLang="en-US" sz="1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080A2068-FFCE-3B0F-7EB7-72EA7DFE72D2}"/>
              </a:ext>
            </a:extLst>
          </p:cNvPr>
          <p:cNvSpPr/>
          <p:nvPr/>
        </p:nvSpPr>
        <p:spPr>
          <a:xfrm>
            <a:off x="8979534" y="2198511"/>
            <a:ext cx="847725" cy="209550"/>
          </a:xfrm>
          <a:prstGeom prst="roundRect">
            <a:avLst>
              <a:gd name="adj" fmla="val 4722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E8EF4D-765F-380F-5F76-E1A0B509F89A}"/>
              </a:ext>
            </a:extLst>
          </p:cNvPr>
          <p:cNvSpPr txBox="1"/>
          <p:nvPr/>
        </p:nvSpPr>
        <p:spPr>
          <a:xfrm>
            <a:off x="9040957" y="2180176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kern="0" spc="0" dirty="0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EU_Sales</a:t>
            </a:r>
            <a:endParaRPr lang="ko-KR" altLang="en-US" sz="1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94F24F32-C89E-981B-B5C6-5782083F2177}"/>
              </a:ext>
            </a:extLst>
          </p:cNvPr>
          <p:cNvSpPr/>
          <p:nvPr/>
        </p:nvSpPr>
        <p:spPr>
          <a:xfrm>
            <a:off x="8979534" y="2472762"/>
            <a:ext cx="847725" cy="209550"/>
          </a:xfrm>
          <a:prstGeom prst="roundRect">
            <a:avLst>
              <a:gd name="adj" fmla="val 4722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225ACF5-D009-F88B-443E-C7BF7BEE4A50}"/>
              </a:ext>
            </a:extLst>
          </p:cNvPr>
          <p:cNvSpPr txBox="1"/>
          <p:nvPr/>
        </p:nvSpPr>
        <p:spPr>
          <a:xfrm>
            <a:off x="9054583" y="245442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kern="0" spc="0" dirty="0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JP_Sales</a:t>
            </a:r>
            <a:endParaRPr lang="ko-KR" altLang="en-US" sz="1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87CE251-C5C2-1CE0-8E4D-AA8014C951F1}"/>
              </a:ext>
            </a:extLst>
          </p:cNvPr>
          <p:cNvSpPr/>
          <p:nvPr/>
        </p:nvSpPr>
        <p:spPr>
          <a:xfrm>
            <a:off x="8997459" y="2747010"/>
            <a:ext cx="847725" cy="209550"/>
          </a:xfrm>
          <a:prstGeom prst="roundRect">
            <a:avLst>
              <a:gd name="adj" fmla="val 4722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FFFA17-C9BD-8F78-E311-E7CFED74065D}"/>
              </a:ext>
            </a:extLst>
          </p:cNvPr>
          <p:cNvSpPr txBox="1"/>
          <p:nvPr/>
        </p:nvSpPr>
        <p:spPr>
          <a:xfrm>
            <a:off x="8979534" y="2728675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kern="0" spc="0" dirty="0"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Other_Sales</a:t>
            </a:r>
            <a:endParaRPr lang="ko-KR" altLang="en-US" sz="1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09F36C0-CA4A-CE6D-0334-08E25CD584B3}"/>
              </a:ext>
            </a:extLst>
          </p:cNvPr>
          <p:cNvGrpSpPr/>
          <p:nvPr/>
        </p:nvGrpSpPr>
        <p:grpSpPr>
          <a:xfrm>
            <a:off x="9712006" y="747395"/>
            <a:ext cx="1840549" cy="2205577"/>
            <a:chOff x="8883331" y="552450"/>
            <a:chExt cx="2260919" cy="2205577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4D0D8BE-4FD6-8082-8BF4-7449267642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3331" y="552450"/>
              <a:ext cx="2260919" cy="14446"/>
            </a:xfrm>
            <a:prstGeom prst="line">
              <a:avLst/>
            </a:prstGeom>
            <a:ln>
              <a:solidFill>
                <a:srgbClr val="D0CEC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99532A71-94B3-1E58-88E1-A5B2A76DB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3331" y="826341"/>
              <a:ext cx="2260919" cy="14446"/>
            </a:xfrm>
            <a:prstGeom prst="line">
              <a:avLst/>
            </a:prstGeom>
            <a:ln>
              <a:solidFill>
                <a:srgbClr val="D0CEC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AB5B2718-FD1D-DFFC-5B51-C629F3EB1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3331" y="1100232"/>
              <a:ext cx="2260919" cy="14446"/>
            </a:xfrm>
            <a:prstGeom prst="line">
              <a:avLst/>
            </a:prstGeom>
            <a:ln>
              <a:solidFill>
                <a:srgbClr val="D0CEC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B3B7329-EBCB-E667-512A-59590C211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3331" y="1374123"/>
              <a:ext cx="2260919" cy="14446"/>
            </a:xfrm>
            <a:prstGeom prst="line">
              <a:avLst/>
            </a:prstGeom>
            <a:ln>
              <a:solidFill>
                <a:srgbClr val="D0CEC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D1204BE4-90C6-73DD-5E31-E2C7C6578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3331" y="1648014"/>
              <a:ext cx="2260919" cy="14446"/>
            </a:xfrm>
            <a:prstGeom prst="line">
              <a:avLst/>
            </a:prstGeom>
            <a:ln>
              <a:solidFill>
                <a:srgbClr val="D0CEC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673F3880-419B-E6FF-8590-AE2F9CD7C9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3331" y="1921905"/>
              <a:ext cx="2260919" cy="14446"/>
            </a:xfrm>
            <a:prstGeom prst="line">
              <a:avLst/>
            </a:prstGeom>
            <a:ln>
              <a:solidFill>
                <a:srgbClr val="D0CEC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241FC8D-8A31-A26E-D538-509357A61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3331" y="2195796"/>
              <a:ext cx="2260919" cy="14446"/>
            </a:xfrm>
            <a:prstGeom prst="line">
              <a:avLst/>
            </a:prstGeom>
            <a:ln>
              <a:solidFill>
                <a:srgbClr val="D0CEC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AE33642D-57B2-DF9B-1866-390D51630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3331" y="2469687"/>
              <a:ext cx="2260919" cy="14446"/>
            </a:xfrm>
            <a:prstGeom prst="line">
              <a:avLst/>
            </a:prstGeom>
            <a:ln>
              <a:solidFill>
                <a:srgbClr val="D0CEC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D481B5D-516E-1D0F-7E32-0C2CED992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3331" y="2743581"/>
              <a:ext cx="2260919" cy="14446"/>
            </a:xfrm>
            <a:prstGeom prst="line">
              <a:avLst/>
            </a:prstGeom>
            <a:ln>
              <a:solidFill>
                <a:srgbClr val="D0CEC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8E148AC3-88C7-DD33-B977-4676327AA4C4}"/>
              </a:ext>
            </a:extLst>
          </p:cNvPr>
          <p:cNvSpPr txBox="1"/>
          <p:nvPr/>
        </p:nvSpPr>
        <p:spPr>
          <a:xfrm>
            <a:off x="9850755" y="549275"/>
            <a:ext cx="808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kern="0" spc="0" dirty="0">
                <a:solidFill>
                  <a:srgbClr val="000000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게임의 이름</a:t>
            </a:r>
            <a:endParaRPr lang="ko-KR" alt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65A4F9-A472-7755-9D3F-805AD037D833}"/>
              </a:ext>
            </a:extLst>
          </p:cNvPr>
          <p:cNvSpPr txBox="1"/>
          <p:nvPr/>
        </p:nvSpPr>
        <p:spPr>
          <a:xfrm>
            <a:off x="9850755" y="824548"/>
            <a:ext cx="1754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kern="0" spc="0" dirty="0">
                <a:solidFill>
                  <a:srgbClr val="000000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게임이 지원되는 플랫폼의 이름</a:t>
            </a:r>
            <a:endParaRPr lang="ko-KR" alt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A997AC-2E6A-F313-EF6F-93BEA3322746}"/>
              </a:ext>
            </a:extLst>
          </p:cNvPr>
          <p:cNvSpPr txBox="1"/>
          <p:nvPr/>
        </p:nvSpPr>
        <p:spPr>
          <a:xfrm>
            <a:off x="9850755" y="1099821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kern="0" spc="0" dirty="0">
                <a:solidFill>
                  <a:srgbClr val="000000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게임이 출시된 연도</a:t>
            </a:r>
            <a:endParaRPr lang="ko-KR" alt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706ED7-CAA2-C3D7-DFDD-39578FAE5A2F}"/>
              </a:ext>
            </a:extLst>
          </p:cNvPr>
          <p:cNvSpPr txBox="1"/>
          <p:nvPr/>
        </p:nvSpPr>
        <p:spPr>
          <a:xfrm>
            <a:off x="9850755" y="1375094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kern="0" spc="0" dirty="0">
                <a:solidFill>
                  <a:srgbClr val="000000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게임의 장르</a:t>
            </a:r>
            <a:endParaRPr lang="ko-KR" alt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F08037-0769-AC5D-E600-CC4F9A59973D}"/>
              </a:ext>
            </a:extLst>
          </p:cNvPr>
          <p:cNvSpPr txBox="1"/>
          <p:nvPr/>
        </p:nvSpPr>
        <p:spPr>
          <a:xfrm>
            <a:off x="9850755" y="1650367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kern="0" spc="0" dirty="0">
                <a:solidFill>
                  <a:srgbClr val="000000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게임을 배급한 회사</a:t>
            </a:r>
            <a:endParaRPr lang="ko-KR" alt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0E1304-77BF-E2B2-0405-A19ABAADD7FD}"/>
              </a:ext>
            </a:extLst>
          </p:cNvPr>
          <p:cNvSpPr txBox="1"/>
          <p:nvPr/>
        </p:nvSpPr>
        <p:spPr>
          <a:xfrm>
            <a:off x="9850755" y="1925639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kern="0" spc="0" dirty="0">
                <a:solidFill>
                  <a:srgbClr val="000000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북미지역에서의 출고량</a:t>
            </a:r>
            <a:endParaRPr lang="ko-KR" alt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B185F1-F146-6FBC-649E-0CAABD0FD750}"/>
              </a:ext>
            </a:extLst>
          </p:cNvPr>
          <p:cNvSpPr txBox="1"/>
          <p:nvPr/>
        </p:nvSpPr>
        <p:spPr>
          <a:xfrm>
            <a:off x="9850755" y="2200912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kern="0" spc="0" dirty="0">
                <a:solidFill>
                  <a:srgbClr val="000000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유럽지역에서의 출고량</a:t>
            </a:r>
            <a:endParaRPr lang="ko-KR" alt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8D3BF4-CD03-F740-626D-159005AC2AEA}"/>
              </a:ext>
            </a:extLst>
          </p:cNvPr>
          <p:cNvSpPr txBox="1"/>
          <p:nvPr/>
        </p:nvSpPr>
        <p:spPr>
          <a:xfrm>
            <a:off x="9850755" y="2476185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kern="0" spc="0" dirty="0">
                <a:solidFill>
                  <a:srgbClr val="000000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일본지역에서의 출고량</a:t>
            </a:r>
            <a:endParaRPr lang="ko-KR" alt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B61B750-2469-3BDC-278F-3E588A838CFF}"/>
              </a:ext>
            </a:extLst>
          </p:cNvPr>
          <p:cNvSpPr txBox="1"/>
          <p:nvPr/>
        </p:nvSpPr>
        <p:spPr>
          <a:xfrm>
            <a:off x="9850755" y="2751455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kern="0" spc="0" dirty="0">
                <a:solidFill>
                  <a:srgbClr val="000000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기타지역에서의 출고량</a:t>
            </a:r>
            <a:endParaRPr lang="ko-KR" alt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3F65FC2-3E11-007E-7095-8DB3481FC53B}"/>
              </a:ext>
            </a:extLst>
          </p:cNvPr>
          <p:cNvSpPr/>
          <p:nvPr/>
        </p:nvSpPr>
        <p:spPr>
          <a:xfrm>
            <a:off x="269240" y="3180080"/>
            <a:ext cx="11653520" cy="3556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F2C0C8D-3EB3-0E07-1EEF-8B28A8BC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35" y="3338627"/>
            <a:ext cx="11313530" cy="3214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5D440-1D4B-4617-D61D-9B0874B91B4C}"/>
              </a:ext>
            </a:extLst>
          </p:cNvPr>
          <p:cNvSpPr txBox="1"/>
          <p:nvPr/>
        </p:nvSpPr>
        <p:spPr>
          <a:xfrm>
            <a:off x="357418" y="514588"/>
            <a:ext cx="1800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확인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1B53CA6-8A12-2AB5-0BA7-AD7F2AA741B7}"/>
              </a:ext>
            </a:extLst>
          </p:cNvPr>
          <p:cNvSpPr txBox="1"/>
          <p:nvPr/>
        </p:nvSpPr>
        <p:spPr>
          <a:xfrm>
            <a:off x="405202" y="2266781"/>
            <a:ext cx="5008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주요정보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게임이름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플렛폼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출시년도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장르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배급사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지역별 출고량</a:t>
            </a:r>
          </a:p>
        </p:txBody>
      </p:sp>
    </p:spTree>
    <p:extLst>
      <p:ext uri="{BB962C8B-B14F-4D97-AF65-F5344CB8AC3E}">
        <p14:creationId xmlns:p14="http://schemas.microsoft.com/office/powerpoint/2010/main" val="423459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27C24F-AE3E-E42F-E8AA-E80E073A3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" b="110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88C47-98CD-A75A-2B83-CAEFBC024BE6}"/>
              </a:ext>
            </a:extLst>
          </p:cNvPr>
          <p:cNvSpPr txBox="1"/>
          <p:nvPr/>
        </p:nvSpPr>
        <p:spPr>
          <a:xfrm>
            <a:off x="485300" y="1167154"/>
            <a:ext cx="236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불필요한 </a:t>
            </a:r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 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D1092-54A4-EE1E-ABF8-AEB9524C1DA7}"/>
              </a:ext>
            </a:extLst>
          </p:cNvPr>
          <p:cNvSpPr txBox="1"/>
          <p:nvPr/>
        </p:nvSpPr>
        <p:spPr>
          <a:xfrm>
            <a:off x="2866633" y="114051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분석에 필요하지 않는 데이터 삭제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8DF4-E6DE-A394-D34C-BEDA91D6F5E9}"/>
              </a:ext>
            </a:extLst>
          </p:cNvPr>
          <p:cNvSpPr txBox="1"/>
          <p:nvPr/>
        </p:nvSpPr>
        <p:spPr>
          <a:xfrm>
            <a:off x="773890" y="1736928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①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Unnamed:  0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컬럼 삭제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B8663-E951-9A2B-4894-5D1485D622B3}"/>
              </a:ext>
            </a:extLst>
          </p:cNvPr>
          <p:cNvSpPr txBox="1"/>
          <p:nvPr/>
        </p:nvSpPr>
        <p:spPr>
          <a:xfrm>
            <a:off x="773890" y="2200613"/>
            <a:ext cx="8077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② 결측치 삭제 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- Year, Publisher, Genre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결측치가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2%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미만이기 때문에 대체하지 않고 삭제처리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1E405-DA25-645D-9AFE-C3266CAF8322}"/>
              </a:ext>
            </a:extLst>
          </p:cNvPr>
          <p:cNvSpPr txBox="1"/>
          <p:nvPr/>
        </p:nvSpPr>
        <p:spPr>
          <a:xfrm>
            <a:off x="773890" y="2907490"/>
            <a:ext cx="7153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③ 중복데이터 삭제 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- Name, Platform, Year, Publisher, Genre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동일한 데이터 확인 및 삭제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13F72-D9D6-1DC0-385E-FFB3C704B574}"/>
              </a:ext>
            </a:extLst>
          </p:cNvPr>
          <p:cNvSpPr txBox="1"/>
          <p:nvPr/>
        </p:nvSpPr>
        <p:spPr>
          <a:xfrm>
            <a:off x="357418" y="514588"/>
            <a:ext cx="211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전처리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D321D-BD0A-2F67-8CA9-AC46E01FA5BE}"/>
              </a:ext>
            </a:extLst>
          </p:cNvPr>
          <p:cNvSpPr txBox="1"/>
          <p:nvPr/>
        </p:nvSpPr>
        <p:spPr>
          <a:xfrm>
            <a:off x="485300" y="36213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45300-3EA7-63EC-ED0B-8535A1FA9771}"/>
              </a:ext>
            </a:extLst>
          </p:cNvPr>
          <p:cNvSpPr txBox="1"/>
          <p:nvPr/>
        </p:nvSpPr>
        <p:spPr>
          <a:xfrm>
            <a:off x="773890" y="4135336"/>
            <a:ext cx="402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①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Platform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약자를 정식 명칭으로 변경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99C10F-F80B-582A-AF58-D21D6750BFD0}"/>
              </a:ext>
            </a:extLst>
          </p:cNvPr>
          <p:cNvSpPr txBox="1"/>
          <p:nvPr/>
        </p:nvSpPr>
        <p:spPr>
          <a:xfrm>
            <a:off x="773890" y="4643967"/>
            <a:ext cx="523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②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Year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소수점 제거 및 년도 수정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-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분석을 위해 소수점 제거 및 오류 데이터 수정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7DD90-FE30-8C7D-90BC-3BB4FAB9CF4C}"/>
              </a:ext>
            </a:extLst>
          </p:cNvPr>
          <p:cNvSpPr txBox="1"/>
          <p:nvPr/>
        </p:nvSpPr>
        <p:spPr>
          <a:xfrm>
            <a:off x="773890" y="5429597"/>
            <a:ext cx="400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③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지역을 한 개의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‘Region’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합치기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747B9-8C4C-F90A-EC03-CD5FEA0F5DEC}"/>
              </a:ext>
            </a:extLst>
          </p:cNvPr>
          <p:cNvSpPr txBox="1"/>
          <p:nvPr/>
        </p:nvSpPr>
        <p:spPr>
          <a:xfrm>
            <a:off x="773890" y="5991707"/>
            <a:ext cx="799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④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Sales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 데이터 삭제 및 데이터 중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은 삭제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K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0.001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곱해서 데이터 변경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56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27C24F-AE3E-E42F-E8AA-E80E073A3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" b="110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D8EE7-AFA5-88DF-EE95-D2C0FAAB8404}"/>
              </a:ext>
            </a:extLst>
          </p:cNvPr>
          <p:cNvSpPr txBox="1"/>
          <p:nvPr/>
        </p:nvSpPr>
        <p:spPr>
          <a:xfrm>
            <a:off x="566580" y="110619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분석기간 설정 </a:t>
            </a:r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1990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~ 2015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년까지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14999-65A3-4BF0-07B2-6A1565A1C04D}"/>
              </a:ext>
            </a:extLst>
          </p:cNvPr>
          <p:cNvSpPr txBox="1"/>
          <p:nvPr/>
        </p:nvSpPr>
        <p:spPr>
          <a:xfrm>
            <a:off x="783833" y="1587554"/>
            <a:ext cx="589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분석기간 기준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1990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이전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및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2015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이후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date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                  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수가 너무 적기 때문에 분석대상에서 제외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74834-D11C-C861-F4EF-590185875DE8}"/>
              </a:ext>
            </a:extLst>
          </p:cNvPr>
          <p:cNvSpPr txBox="1"/>
          <p:nvPr/>
        </p:nvSpPr>
        <p:spPr>
          <a:xfrm>
            <a:off x="357418" y="514588"/>
            <a:ext cx="211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전처리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3B9D5F-8E50-7100-5DD8-E3E720E49736}"/>
              </a:ext>
            </a:extLst>
          </p:cNvPr>
          <p:cNvGrpSpPr/>
          <p:nvPr/>
        </p:nvGrpSpPr>
        <p:grpSpPr>
          <a:xfrm>
            <a:off x="7155572" y="847326"/>
            <a:ext cx="4152508" cy="3077392"/>
            <a:chOff x="795411" y="2156337"/>
            <a:chExt cx="4331445" cy="32100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CBBACA-3A3F-5753-DB21-DB91FE5CF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411" y="2156337"/>
              <a:ext cx="4322027" cy="27632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C203BF-A702-359F-422F-85601A0155B2}"/>
                </a:ext>
              </a:extLst>
            </p:cNvPr>
            <p:cNvSpPr txBox="1"/>
            <p:nvPr/>
          </p:nvSpPr>
          <p:spPr>
            <a:xfrm>
              <a:off x="4169923" y="4971266"/>
              <a:ext cx="956933" cy="368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rgbClr val="212121"/>
                  </a:solidFill>
                  <a:effectLst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0.021%</a:t>
              </a:r>
              <a:endPara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7EC886-F7FE-E361-1DBB-3437425A5FE3}"/>
                </a:ext>
              </a:extLst>
            </p:cNvPr>
            <p:cNvSpPr txBox="1"/>
            <p:nvPr/>
          </p:nvSpPr>
          <p:spPr>
            <a:xfrm>
              <a:off x="1395811" y="4998287"/>
              <a:ext cx="956933" cy="368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0" i="0" dirty="0">
                  <a:solidFill>
                    <a:srgbClr val="212121"/>
                  </a:solidFill>
                  <a:effectLst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0.013%</a:t>
              </a:r>
              <a:endPara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3E5813-0D12-C98B-6189-9EFC6C009CE2}"/>
                </a:ext>
              </a:extLst>
            </p:cNvPr>
            <p:cNvSpPr/>
            <p:nvPr/>
          </p:nvSpPr>
          <p:spPr>
            <a:xfrm>
              <a:off x="1361440" y="4318000"/>
              <a:ext cx="985520" cy="497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947477-8350-9C35-B976-B2DDD4410C5E}"/>
                </a:ext>
              </a:extLst>
            </p:cNvPr>
            <p:cNvSpPr/>
            <p:nvPr/>
          </p:nvSpPr>
          <p:spPr>
            <a:xfrm>
              <a:off x="4429760" y="4307840"/>
              <a:ext cx="487680" cy="497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8025D2-A6CA-1D21-49F5-7878F41B7817}"/>
              </a:ext>
            </a:extLst>
          </p:cNvPr>
          <p:cNvSpPr txBox="1"/>
          <p:nvPr/>
        </p:nvSpPr>
        <p:spPr>
          <a:xfrm>
            <a:off x="678340" y="4072914"/>
            <a:ext cx="196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최종 </a:t>
            </a:r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DATE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출력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F19E38-AD0F-5CC8-26E6-B2FF63AB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" y="4670425"/>
            <a:ext cx="7124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928E87-35D7-429A-4A79-F434270D1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FFA42-8EB8-FC44-02B5-C53DD472A229}"/>
              </a:ext>
            </a:extLst>
          </p:cNvPr>
          <p:cNvSpPr txBox="1"/>
          <p:nvPr/>
        </p:nvSpPr>
        <p:spPr>
          <a:xfrm>
            <a:off x="357418" y="514588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지역구분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B12C31-811D-F95F-26F8-37BE1222F3C5}"/>
              </a:ext>
            </a:extLst>
          </p:cNvPr>
          <p:cNvSpPr/>
          <p:nvPr/>
        </p:nvSpPr>
        <p:spPr>
          <a:xfrm>
            <a:off x="335280" y="1209040"/>
            <a:ext cx="11663680" cy="5344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74198C-6D27-5F13-314D-64704F87D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2019784"/>
            <a:ext cx="7396480" cy="35478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B064A4-0DDD-DAB9-522D-4B1A2442B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442"/>
          <a:stretch/>
        </p:blipFill>
        <p:spPr>
          <a:xfrm>
            <a:off x="430470" y="1706880"/>
            <a:ext cx="3936710" cy="34722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E2D344-6CB6-0744-9B84-E01318D1F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49" t="6503" r="3103" b="69005"/>
          <a:stretch/>
        </p:blipFill>
        <p:spPr>
          <a:xfrm>
            <a:off x="1341120" y="5405120"/>
            <a:ext cx="2265680" cy="640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18EC7-16EA-41C2-7149-960C1B7604E5}"/>
              </a:ext>
            </a:extLst>
          </p:cNvPr>
          <p:cNvSpPr txBox="1"/>
          <p:nvPr/>
        </p:nvSpPr>
        <p:spPr>
          <a:xfrm>
            <a:off x="1978820" y="659154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데이터셋에 나와있는 </a:t>
            </a:r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</a:t>
            </a:r>
            <a:r>
              <a:rPr lang="ko-KR" altLang="en-US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가지 지역으로 판매량 구분</a:t>
            </a:r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37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928E87-35D7-429A-4A79-F434270D1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60365-6904-7889-6B77-7EF34C88D277}"/>
              </a:ext>
            </a:extLst>
          </p:cNvPr>
          <p:cNvSpPr txBox="1"/>
          <p:nvPr/>
        </p:nvSpPr>
        <p:spPr>
          <a:xfrm>
            <a:off x="357418" y="514588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지역별 선호장르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63503-2449-F548-77A7-6F53D905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08" y="386079"/>
            <a:ext cx="9012859" cy="612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928E87-35D7-429A-4A79-F434270D1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0C787F-3940-99D5-4B14-6F5F337B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49" y="1463640"/>
            <a:ext cx="10063901" cy="27832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350854-540A-1E48-3576-A43AE8B759D7}"/>
              </a:ext>
            </a:extLst>
          </p:cNvPr>
          <p:cNvSpPr/>
          <p:nvPr/>
        </p:nvSpPr>
        <p:spPr>
          <a:xfrm>
            <a:off x="0" y="4856480"/>
            <a:ext cx="12192000" cy="140208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50166-D5BF-BD93-5413-74E0E9DA048D}"/>
              </a:ext>
            </a:extLst>
          </p:cNvPr>
          <p:cNvSpPr txBox="1"/>
          <p:nvPr/>
        </p:nvSpPr>
        <p:spPr>
          <a:xfrm>
            <a:off x="1025079" y="5389988"/>
            <a:ext cx="10131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이원분산분석 실시결과 지역별 장르의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값이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P&lt;0.05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차이가 난다고 볼 수 있다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19F42-6580-05A4-4052-F51DB3116930}"/>
              </a:ext>
            </a:extLst>
          </p:cNvPr>
          <p:cNvSpPr txBox="1"/>
          <p:nvPr/>
        </p:nvSpPr>
        <p:spPr>
          <a:xfrm>
            <a:off x="357418" y="514588"/>
            <a:ext cx="5152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지역별 선호장르의 차이가 있는가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199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6311D6-C74F-DFC7-FBC5-67A225400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9E8863-C4E9-62BE-913F-11DB1B827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782141-177C-6FC6-6903-65A065E22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1252517"/>
            <a:ext cx="11226800" cy="24920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570AD2-3287-65FD-CA80-16C149359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5" y="4006895"/>
            <a:ext cx="11267370" cy="2588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A0E45F-B3B2-E418-4FA1-0FF06BC35C7A}"/>
              </a:ext>
            </a:extLst>
          </p:cNvPr>
          <p:cNvSpPr txBox="1"/>
          <p:nvPr/>
        </p:nvSpPr>
        <p:spPr>
          <a:xfrm>
            <a:off x="357418" y="514588"/>
            <a:ext cx="420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트렌드 기준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Plaform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97713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Microsoft Office PowerPoint</Application>
  <PresentationFormat>와이드스크린</PresentationFormat>
  <Paragraphs>173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G마켓 산스 Medium</vt:lpstr>
      <vt:lpstr>G마켓 산스 TTF Bold</vt:lpstr>
      <vt:lpstr>KoPubWorld돋움체 Bold</vt:lpstr>
      <vt:lpstr>KoPubWorld돋움체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pmskye928@naver.com</dc:creator>
  <cp:lastModifiedBy>pmskye928@naver.com</cp:lastModifiedBy>
  <cp:revision>3</cp:revision>
  <dcterms:created xsi:type="dcterms:W3CDTF">2023-03-12T13:45:48Z</dcterms:created>
  <dcterms:modified xsi:type="dcterms:W3CDTF">2023-03-13T07:52:26Z</dcterms:modified>
</cp:coreProperties>
</file>